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0" r:id="rId4"/>
    <p:sldId id="266" r:id="rId5"/>
    <p:sldId id="268" r:id="rId6"/>
    <p:sldId id="271" r:id="rId7"/>
    <p:sldId id="272" r:id="rId8"/>
    <p:sldId id="262" r:id="rId9"/>
    <p:sldId id="259" r:id="rId10"/>
    <p:sldId id="258" r:id="rId11"/>
    <p:sldId id="260" r:id="rId12"/>
    <p:sldId id="263" r:id="rId13"/>
    <p:sldId id="261" r:id="rId14"/>
    <p:sldId id="273" r:id="rId15"/>
    <p:sldId id="277" r:id="rId16"/>
    <p:sldId id="281" r:id="rId17"/>
    <p:sldId id="282" r:id="rId18"/>
    <p:sldId id="274" r:id="rId19"/>
    <p:sldId id="275" r:id="rId20"/>
    <p:sldId id="276" r:id="rId21"/>
    <p:sldId id="279" r:id="rId22"/>
    <p:sldId id="280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6DF1E-53CA-4A7C-AA30-800829C72573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C6C7C-E9A2-434C-A74D-C8F9094442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799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912C8-7717-4E81-8939-191985381091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01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65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393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859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32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894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529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044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1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61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831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95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19E99-8AC9-4862-947F-33F4C3ABA95C}" type="datetimeFigureOut">
              <a:rPr lang="en-AU" smtClean="0"/>
              <a:t>25/07/2018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2DE4C-0B4C-4951-A696-D659920C11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051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Introduction to Soldering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James Cook University</a:t>
            </a:r>
          </a:p>
        </p:txBody>
      </p:sp>
    </p:spTree>
    <p:extLst>
      <p:ext uri="{BB962C8B-B14F-4D97-AF65-F5344CB8AC3E}">
        <p14:creationId xmlns:p14="http://schemas.microsoft.com/office/powerpoint/2010/main" val="104848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solder: 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2523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Poke the component through the hole and cut any long wires.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Press the soldering iron to the pad and the component.</a:t>
            </a:r>
          </a:p>
          <a:p>
            <a:pPr marL="0" indent="0">
              <a:buNone/>
            </a:pPr>
            <a:r>
              <a:rPr lang="en-AU" b="1" dirty="0"/>
              <a:t>Your goal is to heat up the pad and the component leg.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88" y="1690688"/>
            <a:ext cx="5367737" cy="31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95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solder: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88068" cy="4351338"/>
          </a:xfrm>
        </p:spPr>
        <p:txBody>
          <a:bodyPr/>
          <a:lstStyle/>
          <a:p>
            <a:r>
              <a:rPr lang="en-AU" b="1" dirty="0"/>
              <a:t>Bring in the solder from the other side of the pad.</a:t>
            </a:r>
          </a:p>
          <a:p>
            <a:r>
              <a:rPr lang="en-AU" dirty="0"/>
              <a:t>Don’t touch the solder directly onto the soldering iron. Let the hot pad melt the solder and it will flow nicely.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36" y="182562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7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Anatomy of a tip: contact area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911247" cy="4351338"/>
          </a:xfrm>
        </p:spPr>
        <p:txBody>
          <a:bodyPr/>
          <a:lstStyle/>
          <a:p>
            <a:r>
              <a:rPr lang="en-AU" dirty="0"/>
              <a:t>Soldering is about heat transfer. </a:t>
            </a:r>
          </a:p>
          <a:p>
            <a:r>
              <a:rPr lang="en-AU" dirty="0"/>
              <a:t>To get good heat transfer, use the flat side of the iron against the pad.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59"/>
          <a:stretch/>
        </p:blipFill>
        <p:spPr>
          <a:xfrm>
            <a:off x="9732723" y="0"/>
            <a:ext cx="2459277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Correct amount of solder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08" y="1423018"/>
            <a:ext cx="10426874" cy="5213437"/>
          </a:xfrm>
        </p:spPr>
      </p:pic>
    </p:spTree>
    <p:extLst>
      <p:ext uri="{BB962C8B-B14F-4D97-AF65-F5344CB8AC3E}">
        <p14:creationId xmlns:p14="http://schemas.microsoft.com/office/powerpoint/2010/main" val="303249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Practical exercise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Practice soldering through-hole </a:t>
            </a:r>
            <a:r>
              <a:rPr lang="en-AU" dirty="0" smtClean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78867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Part 2: surface mount soldering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122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Hand soldering a surface mount resistor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7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solder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91343" y="-887642"/>
            <a:ext cx="15302594" cy="8607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2750" y="6550223"/>
            <a:ext cx="752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Video credit Newbury Electronics  </a:t>
            </a:r>
            <a:r>
              <a:rPr lang="en-AU" sz="1400" dirty="0"/>
              <a:t>https://www.youtube.com/watch?v=pd6BuGkRhGA</a:t>
            </a:r>
          </a:p>
        </p:txBody>
      </p:sp>
    </p:spTree>
    <p:extLst>
      <p:ext uri="{BB962C8B-B14F-4D97-AF65-F5344CB8AC3E}">
        <p14:creationId xmlns:p14="http://schemas.microsoft.com/office/powerpoint/2010/main" val="60258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93455" cy="1325563"/>
          </a:xfrm>
        </p:spPr>
        <p:txBody>
          <a:bodyPr/>
          <a:lstStyle/>
          <a:p>
            <a:r>
              <a:rPr lang="en-US" dirty="0" smtClean="0"/>
              <a:t>Solder paste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58022" cy="4351338"/>
          </a:xfrm>
        </p:spPr>
        <p:txBody>
          <a:bodyPr/>
          <a:lstStyle/>
          <a:p>
            <a:r>
              <a:rPr lang="en-US" dirty="0"/>
              <a:t>For smaller components, </a:t>
            </a:r>
            <a:r>
              <a:rPr lang="en-US" b="1" dirty="0"/>
              <a:t>solder paste</a:t>
            </a:r>
            <a:r>
              <a:rPr lang="en-US" dirty="0"/>
              <a:t> and a </a:t>
            </a:r>
            <a:r>
              <a:rPr lang="en-US" b="1" dirty="0"/>
              <a:t>reflow oven </a:t>
            </a:r>
            <a:r>
              <a:rPr lang="en-US" dirty="0"/>
              <a:t>are used.</a:t>
            </a:r>
          </a:p>
          <a:p>
            <a:r>
              <a:rPr lang="en-US" dirty="0"/>
              <a:t>Solder paste is </a:t>
            </a:r>
            <a:r>
              <a:rPr lang="en-US" dirty="0" smtClean="0"/>
              <a:t>powdered </a:t>
            </a:r>
            <a:r>
              <a:rPr lang="en-US" dirty="0"/>
              <a:t>solder </a:t>
            </a:r>
            <a:r>
              <a:rPr lang="en-US" dirty="0" smtClean="0"/>
              <a:t>suspended </a:t>
            </a:r>
            <a:r>
              <a:rPr lang="en-US" dirty="0"/>
              <a:t>in </a:t>
            </a:r>
            <a:r>
              <a:rPr lang="en-US" dirty="0" smtClean="0"/>
              <a:t>flux.</a:t>
            </a:r>
          </a:p>
          <a:p>
            <a:r>
              <a:rPr lang="en-US" dirty="0" smtClean="0"/>
              <a:t>Some fluxes leave behind a residue that should be cleaned off the board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isopropyl alcohol and a stiff brush to clean flux residue.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3508" y="365125"/>
            <a:ext cx="4713877" cy="288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63508" y="3380691"/>
            <a:ext cx="4982014" cy="311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Reflow soldering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0071" cy="4351338"/>
          </a:xfrm>
        </p:spPr>
        <p:txBody>
          <a:bodyPr/>
          <a:lstStyle/>
          <a:p>
            <a:r>
              <a:rPr lang="en-US" dirty="0" smtClean="0"/>
              <a:t>A reflow oven controls the temperature according to a particular programmed pattern.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ttp://www.maximintegrated.com/en/images/appnotes/3377/3377Fig06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33" y="1825625"/>
            <a:ext cx="6465567" cy="40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solder?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Solder is a metal with a low melting point used to </a:t>
            </a:r>
            <a:r>
              <a:rPr lang="en-AU" b="1" dirty="0"/>
              <a:t>create a good electrical connection</a:t>
            </a:r>
            <a:r>
              <a:rPr lang="en-AU" dirty="0"/>
              <a:t>.</a:t>
            </a:r>
          </a:p>
          <a:p>
            <a:r>
              <a:rPr lang="en-AU" dirty="0"/>
              <a:t>It also helps hold the parts to the board.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18" y="3429000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13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Solder paste surface tension</a:t>
            </a:r>
            <a:endParaRPr lang="en-US" dirty="0"/>
          </a:p>
        </p:txBody>
      </p:sp>
      <p:pic>
        <p:nvPicPr>
          <p:cNvPr id="10242" name="Picture 2" descr="ttp://giant.gfycat.com/FearlessEssentialAnaconda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39" y="1567927"/>
            <a:ext cx="8834511" cy="49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Surface mount resistors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86550" cy="2041525"/>
          </a:xfrm>
        </p:spPr>
        <p:txBody>
          <a:bodyPr>
            <a:normAutofit/>
          </a:bodyPr>
          <a:lstStyle/>
          <a:p>
            <a:r>
              <a:rPr lang="en-AU" dirty="0" smtClean="0"/>
              <a:t>Two standards: metric and imperial.</a:t>
            </a:r>
          </a:p>
          <a:p>
            <a:r>
              <a:rPr lang="en-AU" dirty="0" smtClean="0"/>
              <a:t>Always a 4 digit code specifying “length” and “width”.</a:t>
            </a:r>
          </a:p>
          <a:p>
            <a:r>
              <a:rPr lang="en-AU" dirty="0" smtClean="0"/>
              <a:t>Common sizes:</a:t>
            </a:r>
          </a:p>
          <a:p>
            <a:pPr marL="0" indent="0">
              <a:buNone/>
            </a:pPr>
            <a:endParaRPr lang="en-AU" dirty="0" smtClean="0"/>
          </a:p>
        </p:txBody>
      </p:sp>
      <p:pic>
        <p:nvPicPr>
          <p:cNvPr id="3074" name="Picture 2" descr="resistor siz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321" y="1690689"/>
            <a:ext cx="3824673" cy="15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38196" y="3901016"/>
          <a:ext cx="1058227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3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3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3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3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Size code (imperial)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Length (l)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Width (w)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Size code (metric)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Length (l)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Width (w)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0603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60</a:t>
                      </a:r>
                      <a:r>
                        <a:rPr lang="en-AU" baseline="0" dirty="0" smtClean="0"/>
                        <a:t> mils = 0.06”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30 mils = 0.03”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1608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1.55 mm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0.85 mm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0805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80 mils = 0.08”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50 mils = 0.05”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2012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2.0 mm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1.2</a:t>
                      </a:r>
                      <a:r>
                        <a:rPr lang="en-AU" baseline="0" dirty="0" smtClean="0"/>
                        <a:t> mm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1206</a:t>
                      </a:r>
                      <a:endParaRPr lang="en-AU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 smtClean="0"/>
                        <a:t>120 mils = 0.12”</a:t>
                      </a:r>
                      <a:endParaRPr lang="en-AU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 smtClean="0"/>
                        <a:t>60 mils = 0.06”</a:t>
                      </a:r>
                      <a:endParaRPr lang="en-AU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 smtClean="0"/>
                        <a:t>3216</a:t>
                      </a:r>
                      <a:endParaRPr lang="en-AU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 smtClean="0"/>
                        <a:t>3.2 mm</a:t>
                      </a:r>
                      <a:endParaRPr lang="en-AU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 smtClean="0"/>
                        <a:t>1.6</a:t>
                      </a:r>
                      <a:r>
                        <a:rPr lang="en-AU" b="1" baseline="0" dirty="0" smtClean="0"/>
                        <a:t> mm</a:t>
                      </a:r>
                      <a:endParaRPr lang="en-AU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4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SMD (surface mount device) resistor markings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the marking has an “R” at the start or in the middle:</a:t>
            </a:r>
          </a:p>
          <a:p>
            <a:r>
              <a:rPr lang="en-US" dirty="0" smtClean="0"/>
              <a:t>The R is a decimal point.</a:t>
            </a:r>
          </a:p>
          <a:p>
            <a:r>
              <a:rPr lang="en-US" dirty="0" smtClean="0"/>
              <a:t>Examples:</a:t>
            </a:r>
          </a:p>
          <a:p>
            <a:pPr marL="457200" lvl="1" indent="0">
              <a:buNone/>
            </a:pPr>
            <a:r>
              <a:rPr lang="en-US" dirty="0" smtClean="0"/>
              <a:t>“R10” = 0.10 </a:t>
            </a:r>
            <a:r>
              <a:rPr lang="el-GR" dirty="0" smtClean="0"/>
              <a:t>Ω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“10R0” = 10.0 </a:t>
            </a:r>
            <a:r>
              <a:rPr lang="el-GR" dirty="0"/>
              <a:t>Ω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If the marking consists entirely of numbers:</a:t>
                </a:r>
              </a:p>
              <a:p>
                <a:r>
                  <a:rPr lang="en-US" dirty="0" smtClean="0"/>
                  <a:t>The last digit is a power of 10.</a:t>
                </a:r>
              </a:p>
              <a:p>
                <a:r>
                  <a:rPr lang="en-US" dirty="0" smtClean="0"/>
                  <a:t>Examples: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“331”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33×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=330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Ω</a:t>
                </a: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“100”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 smtClean="0"/>
                  <a:t>Ω</a:t>
                </a: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/>
                  <a:t>“</a:t>
                </a:r>
                <a:r>
                  <a:rPr lang="en-US" dirty="0" smtClean="0"/>
                  <a:t>105”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M</a:t>
                </a:r>
                <a:r>
                  <a:rPr lang="el-GR" dirty="0" smtClean="0"/>
                  <a:t>Ω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525" y="4760159"/>
            <a:ext cx="2152950" cy="1095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690" y="4855422"/>
            <a:ext cx="2029108" cy="10002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0405" y="5988734"/>
            <a:ext cx="1162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NB: There is another standard “</a:t>
            </a:r>
            <a:r>
              <a:rPr lang="en-AU" dirty="0" smtClean="0"/>
              <a:t>EIA-96” used for 1% tolerance (and sometimes 5%). EIA-96 uses numbers and letters, e.g. “22A”. These require a look-up table. Confusingly, one of the letters is R! The EIA-96 standard always places the letter last.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559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Surface mount soldering practice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AU" dirty="0" smtClean="0"/>
                  <a:t>Use the supplied kits.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AU" dirty="0" smtClean="0"/>
                  <a:t>Identify the parts that you have.</a:t>
                </a:r>
              </a:p>
              <a:p>
                <a:pPr lvl="1"/>
                <a:r>
                  <a:rPr lang="en-AU" dirty="0" smtClean="0"/>
                  <a:t>Examples of SMD resistor labels:</a:t>
                </a:r>
              </a:p>
              <a:p>
                <a:pPr marL="914400" lvl="2" indent="0">
                  <a:buNone/>
                </a:pPr>
                <a:r>
                  <a:rPr lang="en-AU" dirty="0" smtClean="0"/>
                  <a:t>“102” =</a:t>
                </a:r>
                <a:r>
                  <a:rPr lang="en-AU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10×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=1000</m:t>
                    </m:r>
                  </m:oMath>
                </a14:m>
                <a:r>
                  <a:rPr lang="en-AU" dirty="0" smtClean="0"/>
                  <a:t> </a:t>
                </a:r>
                <a:r>
                  <a:rPr lang="el-GR" dirty="0" smtClean="0"/>
                  <a:t>Ω</a:t>
                </a:r>
                <a:endParaRPr lang="en-US" dirty="0" smtClean="0"/>
              </a:p>
              <a:p>
                <a:pPr marL="914400" lvl="2" indent="0">
                  <a:buNone/>
                </a:pPr>
                <a:r>
                  <a:rPr lang="en-AU" dirty="0" smtClean="0"/>
                  <a:t>“223” </a:t>
                </a:r>
                <a:r>
                  <a:rPr lang="en-AU" dirty="0"/>
                  <a:t>=</a:t>
                </a:r>
                <a:r>
                  <a:rPr lang="en-AU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22</m:t>
                    </m:r>
                    <m:r>
                      <a:rPr lang="en-A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220</m:t>
                    </m:r>
                    <m:r>
                      <a:rPr lang="en-AU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00</m:t>
                    </m:r>
                  </m:oMath>
                </a14:m>
                <a:r>
                  <a:rPr lang="en-AU" dirty="0"/>
                  <a:t> </a:t>
                </a:r>
                <a:r>
                  <a:rPr lang="el-GR" dirty="0" smtClean="0"/>
                  <a:t>Ω</a:t>
                </a:r>
                <a:endParaRPr lang="en-US" dirty="0" smtClean="0"/>
              </a:p>
              <a:p>
                <a:pPr marL="914400" lvl="2" indent="0">
                  <a:buNone/>
                </a:pPr>
                <a:r>
                  <a:rPr lang="en-AU" dirty="0" smtClean="0"/>
                  <a:t>“1R5” </a:t>
                </a:r>
                <a:r>
                  <a:rPr lang="en-AU" dirty="0"/>
                  <a:t>=</a:t>
                </a:r>
                <a:r>
                  <a:rPr lang="en-AU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1.5</m:t>
                    </m:r>
                  </m:oMath>
                </a14:m>
                <a:r>
                  <a:rPr lang="en-AU" dirty="0" smtClean="0"/>
                  <a:t> </a:t>
                </a:r>
                <a:r>
                  <a:rPr lang="el-GR" dirty="0" smtClean="0"/>
                  <a:t>Ω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Practice hand-soldering the largest resistors on the edges of the boards (e.g. the 1206 packages).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Use solder paste and the reflow oven to solder the smaller components in the center.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AU" dirty="0"/>
              </a:p>
              <a:p>
                <a:pPr marL="914400" lvl="2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1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56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603143-2E41-4DDF-9C19-EB069293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Typical chemistries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5DA2B61-BE1C-4BD6-B62E-48805EBEC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571764"/>
              </p:ext>
            </p:extLst>
          </p:nvPr>
        </p:nvGraphicFramePr>
        <p:xfrm>
          <a:off x="838200" y="1825625"/>
          <a:ext cx="105156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901">
                  <a:extLst>
                    <a:ext uri="{9D8B030D-6E8A-4147-A177-3AD203B41FA5}">
                      <a16:colId xmlns:a16="http://schemas.microsoft.com/office/drawing/2014/main" val="3012869786"/>
                    </a:ext>
                  </a:extLst>
                </a:gridCol>
                <a:gridCol w="1651247">
                  <a:extLst>
                    <a:ext uri="{9D8B030D-6E8A-4147-A177-3AD203B41FA5}">
                      <a16:colId xmlns:a16="http://schemas.microsoft.com/office/drawing/2014/main" val="2659433524"/>
                    </a:ext>
                  </a:extLst>
                </a:gridCol>
                <a:gridCol w="5210452">
                  <a:extLst>
                    <a:ext uri="{9D8B030D-6E8A-4147-A177-3AD203B41FA5}">
                      <a16:colId xmlns:a16="http://schemas.microsoft.com/office/drawing/2014/main" val="4096333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Chemistry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Melting </a:t>
                      </a:r>
                      <a:r>
                        <a:rPr lang="en-AU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11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Tin / lead </a:t>
                      </a:r>
                      <a:r>
                        <a:rPr lang="en-AU" b="1" dirty="0" smtClean="0"/>
                        <a:t>(</a:t>
                      </a:r>
                      <a:r>
                        <a:rPr lang="en-AU" b="1" dirty="0" err="1" smtClean="0"/>
                        <a:t>SnPb</a:t>
                      </a:r>
                      <a:r>
                        <a:rPr lang="en-AU" b="1" dirty="0" smtClean="0"/>
                        <a:t>)</a:t>
                      </a:r>
                      <a:endParaRPr lang="en-AU" b="1" dirty="0"/>
                    </a:p>
                    <a:p>
                      <a:r>
                        <a:rPr lang="en-AU" dirty="0" smtClean="0"/>
                        <a:t>Typical: </a:t>
                      </a:r>
                      <a:r>
                        <a:rPr lang="en-AU" dirty="0"/>
                        <a:t>63</a:t>
                      </a:r>
                      <a:r>
                        <a:rPr lang="en-AU" dirty="0" smtClean="0"/>
                        <a:t>% tin / 37</a:t>
                      </a:r>
                      <a:r>
                        <a:rPr lang="en-AU" dirty="0"/>
                        <a:t>% </a:t>
                      </a:r>
                      <a:r>
                        <a:rPr lang="en-AU" dirty="0" smtClean="0"/>
                        <a:t>lead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183 deg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/>
                        <a:t>Often considered to be the easiest to work </a:t>
                      </a:r>
                      <a:r>
                        <a:rPr lang="en-AU" dirty="0" smtClean="0"/>
                        <a:t>with</a:t>
                      </a:r>
                      <a:r>
                        <a:rPr lang="en-AU" baseline="0" dirty="0" smtClean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baseline="0" dirty="0" smtClean="0"/>
                        <a:t>Often considered to produce the highest quality products.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baseline="0" dirty="0" smtClean="0"/>
                        <a:t>Lead is toxic so this is a health and environmental hazard.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3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Tin / </a:t>
                      </a:r>
                      <a:r>
                        <a:rPr lang="en-AU" b="1" baseline="0" dirty="0" smtClean="0"/>
                        <a:t>silver / copper</a:t>
                      </a:r>
                    </a:p>
                    <a:p>
                      <a:r>
                        <a:rPr lang="en-AU" b="1" baseline="0" dirty="0" smtClean="0"/>
                        <a:t>(</a:t>
                      </a:r>
                      <a:r>
                        <a:rPr lang="en-AU" b="1" baseline="0" dirty="0" err="1" smtClean="0"/>
                        <a:t>SnAgCu</a:t>
                      </a:r>
                      <a:r>
                        <a:rPr lang="en-AU" b="1" baseline="0" dirty="0" smtClean="0"/>
                        <a:t> – SAC)</a:t>
                      </a:r>
                    </a:p>
                    <a:p>
                      <a:r>
                        <a:rPr lang="en-AU" b="0" baseline="0" dirty="0" smtClean="0"/>
                        <a:t>Typical: 96.5% Sn / 3% Ag / 0.5% Cu</a:t>
                      </a:r>
                    </a:p>
                    <a:p>
                      <a:r>
                        <a:rPr lang="en-AU" b="0" dirty="0" smtClean="0"/>
                        <a:t>These</a:t>
                      </a:r>
                      <a:r>
                        <a:rPr lang="en-AU" b="0" baseline="0" dirty="0" smtClean="0"/>
                        <a:t> ratios vary between products.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Often trace quantities of other metals are added.</a:t>
                      </a:r>
                      <a:endParaRPr lang="en-A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217 </a:t>
                      </a:r>
                      <a:r>
                        <a:rPr lang="en-AU" dirty="0" err="1" smtClean="0"/>
                        <a:t>deg</a:t>
                      </a:r>
                      <a:r>
                        <a:rPr lang="en-AU" dirty="0" smtClean="0"/>
                        <a:t> C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Most common lead-free solder</a:t>
                      </a:r>
                      <a:r>
                        <a:rPr lang="en-AU" baseline="0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03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Tin / copper</a:t>
                      </a:r>
                    </a:p>
                    <a:p>
                      <a:r>
                        <a:rPr lang="en-AU" dirty="0" smtClean="0"/>
                        <a:t>(</a:t>
                      </a:r>
                      <a:r>
                        <a:rPr lang="en-AU" b="1" dirty="0" err="1" smtClean="0"/>
                        <a:t>SnCu</a:t>
                      </a:r>
                      <a:r>
                        <a:rPr lang="en-AU" dirty="0" smtClean="0"/>
                        <a:t>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227 </a:t>
                      </a:r>
                      <a:r>
                        <a:rPr lang="en-AU" dirty="0" err="1" smtClean="0"/>
                        <a:t>deg</a:t>
                      </a:r>
                      <a:r>
                        <a:rPr lang="en-AU" dirty="0" smtClean="0"/>
                        <a:t> C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 smtClean="0"/>
                        <a:t>Cheaper</a:t>
                      </a:r>
                      <a:r>
                        <a:rPr lang="en-AU" baseline="0" dirty="0" smtClean="0"/>
                        <a:t> due to absence of Ag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680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93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RoHS (reduction of hazardous substances)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89108" cy="4351338"/>
          </a:xfrm>
        </p:spPr>
        <p:txBody>
          <a:bodyPr/>
          <a:lstStyle/>
          <a:p>
            <a:r>
              <a:rPr lang="en-AU" dirty="0"/>
              <a:t>The Reduction of Hazardous Substances (RoHS) directive was adopted in the European Union in 2003. </a:t>
            </a:r>
          </a:p>
          <a:p>
            <a:r>
              <a:rPr lang="en-AU" dirty="0"/>
              <a:t>RoHS prohibits leaded solder for electronics products sold in the EU.</a:t>
            </a:r>
          </a:p>
          <a:p>
            <a:pPr lvl="1"/>
            <a:r>
              <a:rPr lang="en-AU" dirty="0"/>
              <a:t>Due to the size of the EU market, this has had a huge influence on the global electronics industry.</a:t>
            </a:r>
          </a:p>
          <a:p>
            <a:r>
              <a:rPr lang="en-AU" dirty="0"/>
              <a:t>Almost all </a:t>
            </a:r>
            <a:r>
              <a:rPr lang="en-AU" dirty="0" smtClean="0"/>
              <a:t>mass-manufactured electronics products now </a:t>
            </a:r>
            <a:r>
              <a:rPr lang="en-AU" dirty="0" smtClean="0"/>
              <a:t>use </a:t>
            </a:r>
            <a:r>
              <a:rPr lang="en-AU" dirty="0"/>
              <a:t>lead-free solder.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968" y="1690688"/>
            <a:ext cx="3076832" cy="30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9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Solder 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91984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A </a:t>
            </a:r>
            <a:r>
              <a:rPr lang="en-AU" b="1" dirty="0"/>
              <a:t>flux</a:t>
            </a:r>
            <a:r>
              <a:rPr lang="en-AU" dirty="0"/>
              <a:t> is a chemical cleaning agent used during the soldering process.</a:t>
            </a:r>
          </a:p>
          <a:p>
            <a:r>
              <a:rPr lang="en-AU" dirty="0"/>
              <a:t>A traditional material is </a:t>
            </a:r>
            <a:r>
              <a:rPr lang="en-AU" b="1" dirty="0"/>
              <a:t>rosin</a:t>
            </a:r>
            <a:r>
              <a:rPr lang="en-AU" dirty="0"/>
              <a:t>, obtained from pine trees.</a:t>
            </a:r>
          </a:p>
          <a:p>
            <a:pPr lvl="1"/>
            <a:r>
              <a:rPr lang="en-AU" dirty="0"/>
              <a:t>Pine trees secrete liquid called resin as a protective mechanism; this is heated and dried to produce rosin.</a:t>
            </a:r>
          </a:p>
          <a:p>
            <a:pPr lvl="1"/>
            <a:r>
              <a:rPr lang="en-AU" dirty="0"/>
              <a:t>Rosin is mainly an organic acid that is noncorrosive at room temperature. When heated it reacts with metal oxides</a:t>
            </a:r>
            <a:r>
              <a:rPr lang="en-AU" dirty="0" smtClean="0"/>
              <a:t>.</a:t>
            </a:r>
          </a:p>
          <a:p>
            <a:r>
              <a:rPr lang="en-AU" dirty="0" smtClean="0"/>
              <a:t>Synthetic fluxes are also used.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618" y="365125"/>
            <a:ext cx="2857500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618" y="3222625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7968" y="3346704"/>
            <a:ext cx="254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/>
              <a:t>Abietic</a:t>
            </a:r>
            <a:r>
              <a:rPr lang="en-AU" dirty="0" smtClean="0"/>
              <a:t> acid, a major component of rosin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8754618" y="5818515"/>
            <a:ext cx="2465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Structure from PubChe</a:t>
            </a:r>
            <a:r>
              <a:rPr lang="en-AU" sz="11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3989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Impact of flux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/>
          <a:lstStyle/>
          <a:p>
            <a:r>
              <a:rPr lang="en-AU" dirty="0" smtClean="0"/>
              <a:t>The flux is an acid that cleans the surface to be soldered.</a:t>
            </a:r>
          </a:p>
          <a:p>
            <a:pPr lvl="1"/>
            <a:r>
              <a:rPr lang="en-AU" dirty="0" smtClean="0"/>
              <a:t>Specifically, it reduces metal oxides to clean metal.</a:t>
            </a:r>
          </a:p>
          <a:p>
            <a:r>
              <a:rPr lang="en-AU" dirty="0" smtClean="0"/>
              <a:t>The </a:t>
            </a:r>
            <a:r>
              <a:rPr lang="en-AU" dirty="0"/>
              <a:t>flux and its chemical reactions with metal oxides cause smoke to come off when soldering.</a:t>
            </a:r>
          </a:p>
          <a:p>
            <a:endParaRPr lang="en-AU" dirty="0" smtClean="0"/>
          </a:p>
          <a:p>
            <a:r>
              <a:rPr lang="en-AU" b="1" dirty="0" smtClean="0"/>
              <a:t>Solder almost always contains a core of flux.</a:t>
            </a:r>
            <a:endParaRPr lang="en-AU" dirty="0" smtClean="0"/>
          </a:p>
          <a:p>
            <a:r>
              <a:rPr lang="en-AU" dirty="0" smtClean="0"/>
              <a:t>You can also buy flux separately; it’s especially useful when repairing old boards.</a:t>
            </a:r>
          </a:p>
        </p:txBody>
      </p:sp>
    </p:spTree>
    <p:extLst>
      <p:ext uri="{BB962C8B-B14F-4D97-AF65-F5344CB8AC3E}">
        <p14:creationId xmlns:p14="http://schemas.microsoft.com/office/powerpoint/2010/main" val="191404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Solid solder (no flux) vs flux cored solder</a:t>
            </a:r>
            <a:endParaRPr lang="en-AU" dirty="0"/>
          </a:p>
        </p:txBody>
      </p:sp>
      <p:pic>
        <p:nvPicPr>
          <p:cNvPr id="4" name="flux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8045" y="1421610"/>
            <a:ext cx="6755908" cy="5066469"/>
          </a:xfrm>
        </p:spPr>
      </p:pic>
      <p:sp>
        <p:nvSpPr>
          <p:cNvPr id="5" name="TextBox 4"/>
          <p:cNvSpPr txBox="1"/>
          <p:nvPr/>
        </p:nvSpPr>
        <p:spPr>
          <a:xfrm>
            <a:off x="0" y="6488079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Video credit: https://www.youtube.com/watch?v=B1cIjXWdLyw</a:t>
            </a:r>
          </a:p>
        </p:txBody>
      </p:sp>
    </p:spTree>
    <p:extLst>
      <p:ext uri="{BB962C8B-B14F-4D97-AF65-F5344CB8AC3E}">
        <p14:creationId xmlns:p14="http://schemas.microsoft.com/office/powerpoint/2010/main" val="211917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solder: safety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74710" cy="4351338"/>
          </a:xfrm>
        </p:spPr>
        <p:txBody>
          <a:bodyPr/>
          <a:lstStyle/>
          <a:p>
            <a:r>
              <a:rPr lang="en-AU" dirty="0"/>
              <a:t>A soldering iron is very hot and will burn you. A typical temperature is 300 – 350 </a:t>
            </a:r>
            <a:r>
              <a:rPr lang="en-AU" b="1" dirty="0"/>
              <a:t>°</a:t>
            </a:r>
            <a:r>
              <a:rPr lang="en-AU" dirty="0"/>
              <a:t>C.</a:t>
            </a:r>
          </a:p>
          <a:p>
            <a:r>
              <a:rPr lang="en-AU" dirty="0"/>
              <a:t>If you drop it, let it fall! Do not try to catch it.</a:t>
            </a:r>
          </a:p>
          <a:p>
            <a:r>
              <a:rPr lang="en-AU" dirty="0"/>
              <a:t>Wear safety glasses at all times when soldering.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685" y="1514082"/>
            <a:ext cx="5002060" cy="28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solder: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2335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b="1" dirty="0"/>
              <a:t>Clean the soldering iron tip. </a:t>
            </a:r>
          </a:p>
          <a:p>
            <a:pPr lvl="1"/>
            <a:r>
              <a:rPr lang="en-AU" dirty="0"/>
              <a:t>Use a damp sponge or brass wire to clean the tip and get it nice and shiny.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Optional: “tin” the tip </a:t>
            </a:r>
            <a:r>
              <a:rPr lang="en-AU" dirty="0"/>
              <a:t>by putting a small amount of solder onto the tip of the soldering iron.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82" y="1604963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958</Words>
  <Application>Microsoft Office PowerPoint</Application>
  <PresentationFormat>Widescreen</PresentationFormat>
  <Paragraphs>131</Paragraphs>
  <Slides>23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Office Theme</vt:lpstr>
      <vt:lpstr>Introduction to Soldering</vt:lpstr>
      <vt:lpstr>What is solder?</vt:lpstr>
      <vt:lpstr>Typical chemistries</vt:lpstr>
      <vt:lpstr>RoHS (reduction of hazardous substances)</vt:lpstr>
      <vt:lpstr>Solder flux</vt:lpstr>
      <vt:lpstr>Impact of flux</vt:lpstr>
      <vt:lpstr>Solid solder (no flux) vs flux cored solder</vt:lpstr>
      <vt:lpstr>How to solder: safety</vt:lpstr>
      <vt:lpstr>How to solder: preparation</vt:lpstr>
      <vt:lpstr>How to solder: part 1</vt:lpstr>
      <vt:lpstr>How to solder: part 2</vt:lpstr>
      <vt:lpstr>Anatomy of a tip: contact area </vt:lpstr>
      <vt:lpstr>Correct amount of solder</vt:lpstr>
      <vt:lpstr>Practical exercise</vt:lpstr>
      <vt:lpstr>Part 2: surface mount soldering</vt:lpstr>
      <vt:lpstr>Hand soldering a surface mount resistor</vt:lpstr>
      <vt:lpstr>PowerPoint Presentation</vt:lpstr>
      <vt:lpstr>Solder paste</vt:lpstr>
      <vt:lpstr>Reflow soldering</vt:lpstr>
      <vt:lpstr>Solder paste surface tension</vt:lpstr>
      <vt:lpstr>Surface mount resistors</vt:lpstr>
      <vt:lpstr>SMD (surface mount device) resistor markings</vt:lpstr>
      <vt:lpstr>Surface mount soldering practice</vt:lpstr>
    </vt:vector>
  </TitlesOfParts>
  <Company>James Cook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Soldering</dc:title>
  <dc:creator>Bronson Philippa</dc:creator>
  <cp:lastModifiedBy>Bronson Philippa</cp:lastModifiedBy>
  <cp:revision>23</cp:revision>
  <dcterms:created xsi:type="dcterms:W3CDTF">2017-07-20T21:51:55Z</dcterms:created>
  <dcterms:modified xsi:type="dcterms:W3CDTF">2018-07-24T23:05:35Z</dcterms:modified>
</cp:coreProperties>
</file>